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2" r:id="rId2"/>
    <p:sldId id="263" r:id="rId3"/>
  </p:sldIdLst>
  <p:sldSz cx="7775575" cy="10907713"/>
  <p:notesSz cx="8483600" cy="123444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200"/>
    <a:srgbClr val="F39700"/>
    <a:srgbClr val="007BC3"/>
    <a:srgbClr val="FFF100"/>
    <a:srgbClr val="888889"/>
    <a:srgbClr val="906E30"/>
    <a:srgbClr val="A4723A"/>
    <a:srgbClr val="664724"/>
    <a:srgbClr val="645226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952" y="-8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676226" cy="619363"/>
          </a:xfrm>
          <a:prstGeom prst="rect">
            <a:avLst/>
          </a:prstGeom>
        </p:spPr>
        <p:txBody>
          <a:bodyPr vert="horz" lIns="113888" tIns="56944" rIns="113888" bIns="5694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805414" y="0"/>
            <a:ext cx="3676226" cy="619363"/>
          </a:xfrm>
          <a:prstGeom prst="rect">
            <a:avLst/>
          </a:prstGeom>
        </p:spPr>
        <p:txBody>
          <a:bodyPr vert="horz" lIns="113888" tIns="56944" rIns="113888" bIns="56944" rtlCol="0"/>
          <a:lstStyle>
            <a:lvl1pPr algn="r">
              <a:defRPr sz="14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55900" y="1541463"/>
            <a:ext cx="2971800" cy="4168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3888" tIns="56944" rIns="113888" bIns="569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48360" y="5940743"/>
            <a:ext cx="6786880" cy="4860607"/>
          </a:xfrm>
          <a:prstGeom prst="rect">
            <a:avLst/>
          </a:prstGeom>
        </p:spPr>
        <p:txBody>
          <a:bodyPr vert="horz" lIns="113888" tIns="56944" rIns="113888" bIns="569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11725041"/>
            <a:ext cx="3676226" cy="619362"/>
          </a:xfrm>
          <a:prstGeom prst="rect">
            <a:avLst/>
          </a:prstGeom>
        </p:spPr>
        <p:txBody>
          <a:bodyPr vert="horz" lIns="113888" tIns="56944" rIns="113888" bIns="5694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805414" y="11725041"/>
            <a:ext cx="3676226" cy="619362"/>
          </a:xfrm>
          <a:prstGeom prst="rect">
            <a:avLst/>
          </a:prstGeom>
        </p:spPr>
        <p:txBody>
          <a:bodyPr vert="horz" lIns="113888" tIns="56944" rIns="113888" bIns="56944" rtlCol="0" anchor="b"/>
          <a:lstStyle>
            <a:lvl1pPr algn="r">
              <a:defRPr sz="14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71"/>
          <p:cNvSpPr/>
          <p:nvPr/>
        </p:nvSpPr>
        <p:spPr>
          <a:xfrm>
            <a:off x="581" y="650"/>
            <a:ext cx="7774412" cy="10906413"/>
          </a:xfrm>
          <a:prstGeom prst="rect">
            <a:avLst/>
          </a:prstGeom>
          <a:solidFill>
            <a:srgbClr val="3EB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70"/>
          <p:cNvSpPr/>
          <p:nvPr/>
        </p:nvSpPr>
        <p:spPr>
          <a:xfrm>
            <a:off x="468486" y="393884"/>
            <a:ext cx="6838603" cy="8938718"/>
          </a:xfrm>
          <a:prstGeom prst="roundRect">
            <a:avLst>
              <a:gd name="adj" fmla="val 66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2" name="Picture 8" descr="C:\Users\vanfu-vos-01\Desktop\牧野work\@@@進行中@@@\ADP\33_歯科\新しいフォルダー\オブジェクト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485" y="10038678"/>
            <a:ext cx="1420522" cy="399992"/>
          </a:xfrm>
          <a:prstGeom prst="rect">
            <a:avLst/>
          </a:prstGeom>
          <a:noFill/>
        </p:spPr>
      </p:pic>
      <p:sp>
        <p:nvSpPr>
          <p:cNvPr id="22" name="円/楕円 21"/>
          <p:cNvSpPr/>
          <p:nvPr/>
        </p:nvSpPr>
        <p:spPr>
          <a:xfrm>
            <a:off x="633330" y="6824553"/>
            <a:ext cx="1591793" cy="1576347"/>
          </a:xfrm>
          <a:prstGeom prst="ellipse">
            <a:avLst/>
          </a:prstGeom>
          <a:solidFill>
            <a:srgbClr val="3EB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5532469" y="6792607"/>
            <a:ext cx="1591200" cy="1576800"/>
          </a:xfrm>
          <a:prstGeom prst="ellipse">
            <a:avLst/>
          </a:prstGeom>
          <a:solidFill>
            <a:srgbClr val="3EB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3116805" y="6792607"/>
            <a:ext cx="1591200" cy="1576800"/>
          </a:xfrm>
          <a:prstGeom prst="ellipse">
            <a:avLst/>
          </a:prstGeom>
          <a:solidFill>
            <a:srgbClr val="3EB3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35894" y="7374208"/>
            <a:ext cx="2303785" cy="477035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>
              <a:lnSpc>
                <a:spcPts val="2975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お電話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6909" y="7264361"/>
            <a:ext cx="1727839" cy="861756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>
              <a:lnSpc>
                <a:spcPts val="2975"/>
              </a:lnSpc>
            </a:pPr>
            <a:r>
              <a:rPr lang="en-US" altLang="ja-JP" sz="28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LINE</a:t>
            </a:r>
          </a:p>
          <a:p>
            <a:pPr algn="ctr">
              <a:lnSpc>
                <a:spcPts val="2975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予約</a:t>
            </a:r>
          </a:p>
        </p:txBody>
      </p:sp>
      <p:grpSp>
        <p:nvGrpSpPr>
          <p:cNvPr id="2" name="グループ化 52"/>
          <p:cNvGrpSpPr/>
          <p:nvPr/>
        </p:nvGrpSpPr>
        <p:grpSpPr>
          <a:xfrm>
            <a:off x="570727" y="6155126"/>
            <a:ext cx="3964188" cy="535552"/>
            <a:chOff x="845172" y="7161111"/>
            <a:chExt cx="2845982" cy="248890"/>
          </a:xfrm>
        </p:grpSpPr>
        <p:sp>
          <p:nvSpPr>
            <p:cNvPr id="13" name="角丸四角形 12"/>
            <p:cNvSpPr/>
            <p:nvPr/>
          </p:nvSpPr>
          <p:spPr>
            <a:xfrm>
              <a:off x="845172" y="7164314"/>
              <a:ext cx="2845982" cy="245687"/>
            </a:xfrm>
            <a:prstGeom prst="roundRect">
              <a:avLst/>
            </a:prstGeom>
            <a:solidFill>
              <a:srgbClr val="3EB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988994" y="7161111"/>
              <a:ext cx="2469008" cy="214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2400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●ご予約方法●</a:t>
              </a:r>
            </a:p>
          </p:txBody>
        </p:sp>
      </p:grpSp>
      <p:sp>
        <p:nvSpPr>
          <p:cNvPr id="52" name="テキスト ボックス 51"/>
          <p:cNvSpPr txBox="1"/>
          <p:nvPr/>
        </p:nvSpPr>
        <p:spPr>
          <a:xfrm>
            <a:off x="423373" y="10095424"/>
            <a:ext cx="1465634" cy="2974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>
              <a:lnSpc>
                <a:spcPts val="1559"/>
              </a:lnSpc>
            </a:pPr>
            <a:r>
              <a:rPr lang="ja-JP" altLang="en-US" sz="1100" dirty="0">
                <a:solidFill>
                  <a:srgbClr val="3EB370"/>
                </a:solidFill>
                <a:latin typeface="HGｺﾞｼｯｸE" pitchFamily="49" charset="-128"/>
                <a:ea typeface="HGｺﾞｼｯｸE" pitchFamily="49" charset="-128"/>
              </a:rPr>
              <a:t>ご予約はこちらから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89007" y="10474280"/>
            <a:ext cx="3680520" cy="298140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>
              <a:lnSpc>
                <a:spcPts val="1559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☎ </a:t>
            </a:r>
            <a:r>
              <a:rPr lang="en-US" altLang="ja-JP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03-3699-6213</a:t>
            </a:r>
            <a:endParaRPr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94194" y="9614585"/>
            <a:ext cx="2890181" cy="503325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>
              <a:lnSpc>
                <a:spcPts val="1559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成竹鍼灸整骨院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59"/>
              </a:lnSpc>
            </a:pPr>
            <a:endParaRPr lang="ja-JP" altLang="en-US" sz="2400" dirty="0">
              <a:solidFill>
                <a:schemeClr val="bg1"/>
              </a:solidFill>
              <a:latin typeface="HGｺﾞｼｯｸM" pitchFamily="49" charset="-128"/>
              <a:ea typeface="HGｺﾞｼｯｸM" pitchFamily="49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F9DEF78-9C94-4DD3-B335-147D689D3C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135" y="2921763"/>
            <a:ext cx="1369425" cy="236617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636C9C0-0909-40F6-8A98-7B98D4A22D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433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42" y="365052"/>
            <a:ext cx="6038132" cy="4056280"/>
          </a:xfrm>
          <a:prstGeom prst="rect">
            <a:avLst/>
          </a:prstGeom>
          <a:scene3d>
            <a:camera prst="orthographicFront">
              <a:rot lat="0" lon="10799977" rev="0"/>
            </a:camera>
            <a:lightRig rig="threePt" dir="t"/>
          </a:scene3d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D6F89C5-42C5-4BF5-9DD0-EF76BD33DF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945" y="2955391"/>
            <a:ext cx="1606473" cy="235093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1E86B09-DC85-4E67-9F81-7B0EA7AF72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3" y="3271861"/>
            <a:ext cx="657484" cy="61774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2CBDED7-F953-4A09-8EC9-45C6B3CFFA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97536" y="1783204"/>
            <a:ext cx="916511" cy="86312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DF1EC87-FDCF-4AB6-BB02-C4C0E70D15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726" y="3524008"/>
            <a:ext cx="766882" cy="72053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1C2EDC3-4FC2-4033-83A1-626F950FD6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96945" y="499545"/>
            <a:ext cx="1249788" cy="1176630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906521A-B158-4CA3-ADFC-3C40993ECCC4}"/>
              </a:ext>
            </a:extLst>
          </p:cNvPr>
          <p:cNvSpPr txBox="1"/>
          <p:nvPr/>
        </p:nvSpPr>
        <p:spPr>
          <a:xfrm>
            <a:off x="492581" y="415398"/>
            <a:ext cx="1793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当院は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F3CDE53-87AB-401C-9983-488B81167C67}"/>
              </a:ext>
            </a:extLst>
          </p:cNvPr>
          <p:cNvSpPr txBox="1"/>
          <p:nvPr/>
        </p:nvSpPr>
        <p:spPr>
          <a:xfrm>
            <a:off x="1207726" y="1296625"/>
            <a:ext cx="5178757" cy="1200329"/>
          </a:xfrm>
          <a:prstGeom prst="rect">
            <a:avLst/>
          </a:prstGeom>
          <a:noFill/>
          <a:effectLst>
            <a:glow rad="4064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effectLst>
                  <a:glow rad="444500">
                    <a:srgbClr val="FFC000">
                      <a:alpha val="40000"/>
                    </a:srgb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予約優先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8B0A4F6-8721-4487-8B05-50B7C3CFC69A}"/>
              </a:ext>
            </a:extLst>
          </p:cNvPr>
          <p:cNvSpPr txBox="1"/>
          <p:nvPr/>
        </p:nvSpPr>
        <p:spPr>
          <a:xfrm>
            <a:off x="1337431" y="2696988"/>
            <a:ext cx="4426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err="1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</a:t>
            </a:r>
            <a:r>
              <a:rPr kumimoji="1"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ご案内をしております！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0FBA737-790A-47F1-B17C-3AE42CC2E3F2}"/>
              </a:ext>
            </a:extLst>
          </p:cNvPr>
          <p:cNvSpPr txBox="1"/>
          <p:nvPr/>
        </p:nvSpPr>
        <p:spPr>
          <a:xfrm>
            <a:off x="5442129" y="9922928"/>
            <a:ext cx="2176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kumimoji="1" lang="en-US" altLang="ja-JP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136-0076</a:t>
            </a:r>
          </a:p>
          <a:p>
            <a:r>
              <a:rPr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東京都江東区南砂</a:t>
            </a:r>
            <a:endParaRPr lang="en-US" altLang="ja-JP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en-US" altLang="ja-JP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3-8-3</a:t>
            </a:r>
            <a:endParaRPr kumimoji="1" lang="ja-JP" altLang="en-US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CAD870C-12CF-4C55-A159-6DCD781EBB0F}"/>
              </a:ext>
            </a:extLst>
          </p:cNvPr>
          <p:cNvSpPr txBox="1"/>
          <p:nvPr/>
        </p:nvSpPr>
        <p:spPr>
          <a:xfrm>
            <a:off x="5145643" y="7233319"/>
            <a:ext cx="2303785" cy="861756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>
              <a:lnSpc>
                <a:spcPts val="2975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受付での</a:t>
            </a:r>
            <a:endParaRPr lang="en-US" altLang="ja-JP" sz="2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2975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予約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17DB7C2-D574-45ED-B2AA-26541EDF62A9}"/>
              </a:ext>
            </a:extLst>
          </p:cNvPr>
          <p:cNvSpPr txBox="1"/>
          <p:nvPr/>
        </p:nvSpPr>
        <p:spPr>
          <a:xfrm>
            <a:off x="655549" y="4282290"/>
            <a:ext cx="66659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当院では治療内容の充実と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待ち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時間ゼロ分を目指しています。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highlight>
                  <a:srgbClr val="F397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予約優先制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でのご案内をしております。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完全予約制ではございませんので、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highlight>
                  <a:srgbClr val="F397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ご予約なしでのご来院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も受け付けております。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9F28B5A-4CF8-4E67-A98B-FF702335208B}"/>
              </a:ext>
            </a:extLst>
          </p:cNvPr>
          <p:cNvSpPr txBox="1"/>
          <p:nvPr/>
        </p:nvSpPr>
        <p:spPr>
          <a:xfrm>
            <a:off x="432803" y="8333879"/>
            <a:ext cx="26695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</a:t>
            </a:r>
            <a:r>
              <a:rPr kumimoji="1" lang="en-US" altLang="ja-JP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コードで</a:t>
            </a:r>
            <a:endParaRPr kumimoji="1" lang="en-US" altLang="ja-JP" sz="14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友だち登録！</a:t>
            </a:r>
            <a:endParaRPr kumimoji="1" lang="en-US" altLang="ja-JP" sz="14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ご予約希望日時を</a:t>
            </a:r>
            <a:endParaRPr kumimoji="1" lang="en-US" altLang="ja-JP" sz="14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送信</a:t>
            </a:r>
            <a:r>
              <a:rPr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だけで</a:t>
            </a:r>
            <a:r>
              <a:rPr kumimoji="1" lang="en-US" altLang="ja-JP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  <a:r>
              <a:rPr kumimoji="1" lang="ja-JP" altLang="en-US" sz="14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です♪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A4A44F4-E06E-4AF6-BD37-6D131F60716E}"/>
              </a:ext>
            </a:extLst>
          </p:cNvPr>
          <p:cNvSpPr txBox="1"/>
          <p:nvPr/>
        </p:nvSpPr>
        <p:spPr>
          <a:xfrm>
            <a:off x="3116913" y="8492507"/>
            <a:ext cx="17643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下記の電話番号に</a:t>
            </a:r>
            <a:endParaRPr kumimoji="1" lang="en-US" altLang="ja-JP" sz="15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ご連絡ください♪</a:t>
            </a:r>
            <a:endParaRPr kumimoji="1" lang="ja-JP" altLang="en-US" sz="15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E692955-055D-4ABF-94B7-CFBE773CA721}"/>
              </a:ext>
            </a:extLst>
          </p:cNvPr>
          <p:cNvSpPr txBox="1"/>
          <p:nvPr/>
        </p:nvSpPr>
        <p:spPr>
          <a:xfrm>
            <a:off x="5418781" y="8492507"/>
            <a:ext cx="19354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受付にてスタッフへ</a:t>
            </a:r>
            <a:endParaRPr lang="en-US" altLang="ja-JP" sz="15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おたずねください♪</a:t>
            </a:r>
            <a:endParaRPr kumimoji="1" lang="ja-JP" altLang="en-US" sz="15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DDAFBE4-8151-46BD-AEE5-7374772E4322}"/>
              </a:ext>
            </a:extLst>
          </p:cNvPr>
          <p:cNvSpPr txBox="1"/>
          <p:nvPr/>
        </p:nvSpPr>
        <p:spPr>
          <a:xfrm>
            <a:off x="1780346" y="9410248"/>
            <a:ext cx="1420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LINE</a:t>
            </a:r>
            <a:endParaRPr lang="en-US" altLang="ja-JP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</a:t>
            </a:r>
            <a:endParaRPr lang="en-US" altLang="ja-JP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8601FA97-5A17-403B-BC04-F9661734099E}"/>
              </a:ext>
            </a:extLst>
          </p:cNvPr>
          <p:cNvSpPr/>
          <p:nvPr/>
        </p:nvSpPr>
        <p:spPr>
          <a:xfrm>
            <a:off x="2305207" y="10010227"/>
            <a:ext cx="370797" cy="297499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E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1006475"/>
          </a:xfrm>
        </p:spPr>
        <p:txBody>
          <a:bodyPr/>
          <a:lstStyle/>
          <a:p>
            <a:r>
              <a:rPr kumimoji="1" lang="ja-JP" altLang="en-US" dirty="0"/>
              <a:t>流れ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988" y="1943100"/>
            <a:ext cx="6705600" cy="78819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　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カレンダーにて予約受付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/>
              <a:t>　　　</a:t>
            </a:r>
            <a:r>
              <a:rPr lang="en-US" altLang="ja-JP" dirty="0"/>
              <a:t>↓</a:t>
            </a:r>
          </a:p>
          <a:p>
            <a:pPr marL="0" indent="0">
              <a:buNone/>
            </a:pPr>
            <a:r>
              <a:rPr kumimoji="1" lang="ja-JP" altLang="en-US" dirty="0"/>
              <a:t>２　</a:t>
            </a:r>
            <a:r>
              <a:rPr lang="ja-JP" altLang="en-US" dirty="0"/>
              <a:t>当日朝診療開始前</a:t>
            </a:r>
            <a:r>
              <a:rPr kumimoji="1" lang="ja-JP" altLang="en-US" dirty="0"/>
              <a:t>に</a:t>
            </a:r>
            <a:r>
              <a:rPr kumimoji="1" lang="en-US" altLang="ja-JP" dirty="0"/>
              <a:t>LINE</a:t>
            </a:r>
            <a:r>
              <a:rPr kumimoji="1" lang="ja-JP" altLang="en-US" dirty="0"/>
              <a:t>で予約確認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/>
              <a:t>　　　</a:t>
            </a:r>
            <a:r>
              <a:rPr lang="en-US" altLang="ja-JP" dirty="0"/>
              <a:t>↓</a:t>
            </a:r>
          </a:p>
          <a:p>
            <a:pPr marL="0" indent="0">
              <a:buNone/>
            </a:pPr>
            <a:r>
              <a:rPr kumimoji="1" lang="ja-JP" altLang="en-US" dirty="0"/>
              <a:t>３　当日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/>
              <a:t>　　　</a:t>
            </a:r>
            <a:r>
              <a:rPr lang="en-US" altLang="ja-JP" dirty="0"/>
              <a:t>↓</a:t>
            </a:r>
          </a:p>
          <a:p>
            <a:pPr marL="0" indent="0">
              <a:buNone/>
            </a:pPr>
            <a:r>
              <a:rPr kumimoji="1" lang="ja-JP" altLang="en-US" dirty="0"/>
              <a:t>４　次回の予約を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カレンダーにて予約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/>
              <a:t>　　　</a:t>
            </a:r>
            <a:r>
              <a:rPr lang="en-US" altLang="ja-JP" dirty="0"/>
              <a:t>↓</a:t>
            </a:r>
          </a:p>
          <a:p>
            <a:pPr marL="0" indent="0">
              <a:buNone/>
            </a:pPr>
            <a:r>
              <a:rPr kumimoji="1" lang="ja-JP" altLang="en-US" dirty="0"/>
              <a:t>５　来院後　感謝と指導や次回の計画を</a:t>
            </a:r>
            <a:r>
              <a:rPr lang="en-US" altLang="ja-JP" dirty="0"/>
              <a:t>LINE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当日予約していたが来院がなかった場合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診療終了後に</a:t>
            </a:r>
            <a:r>
              <a:rPr kumimoji="1" lang="en-US" altLang="ja-JP" dirty="0"/>
              <a:t>LINE</a:t>
            </a:r>
            <a:r>
              <a:rPr lang="ja-JP" altLang="en-US" dirty="0"/>
              <a:t>でお伺いする。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/>
              <a:t>LINE</a:t>
            </a:r>
            <a:r>
              <a:rPr kumimoji="1" lang="ja-JP" altLang="en-US" dirty="0"/>
              <a:t>が繋がっていない方には次の日電話で確認）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※Google</a:t>
            </a:r>
            <a:r>
              <a:rPr kumimoji="1" lang="ja-JP" altLang="en-US" dirty="0"/>
              <a:t>カレンダー記載例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氏名　内容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（例えば　竹中　柔整保険＋ロング１０）　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当日予約確認する対象者</a:t>
            </a:r>
            <a:r>
              <a:rPr lang="en-US" altLang="ja-JP" dirty="0"/>
              <a:t>(</a:t>
            </a:r>
            <a:r>
              <a:rPr lang="ja-JP" altLang="en-US" dirty="0"/>
              <a:t>新再診</a:t>
            </a:r>
            <a:r>
              <a:rPr lang="en-US" altLang="ja-JP" dirty="0"/>
              <a:t>2</a:t>
            </a:r>
            <a:r>
              <a:rPr lang="ja-JP" altLang="en-US" dirty="0"/>
              <a:t>回目、自由診療を含んだ患者様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43051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111</Words>
  <Application>Microsoft Office PowerPoint</Application>
  <PresentationFormat>ユーザー設定</PresentationFormat>
  <Paragraphs>48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流れ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4</cp:revision>
  <dcterms:created xsi:type="dcterms:W3CDTF">2014-07-29T12:00:32Z</dcterms:created>
  <dcterms:modified xsi:type="dcterms:W3CDTF">2018-05-19T12:41:24Z</dcterms:modified>
</cp:coreProperties>
</file>